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63" r:id="rId2"/>
    <p:sldId id="265" r:id="rId3"/>
    <p:sldId id="266" r:id="rId4"/>
    <p:sldId id="256" r:id="rId5"/>
    <p:sldId id="257" r:id="rId6"/>
    <p:sldId id="258" r:id="rId7"/>
    <p:sldId id="259" r:id="rId8"/>
    <p:sldId id="260" r:id="rId9"/>
    <p:sldId id="264" r:id="rId10"/>
    <p:sldId id="267" r:id="rId11"/>
    <p:sldId id="268" r:id="rId12"/>
    <p:sldId id="261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70" r:id="rId21"/>
    <p:sldId id="271" r:id="rId22"/>
    <p:sldId id="269" r:id="rId23"/>
    <p:sldId id="272" r:id="rId24"/>
    <p:sldId id="273" r:id="rId25"/>
    <p:sldId id="262" r:id="rId26"/>
    <p:sldId id="274" r:id="rId27"/>
    <p:sldId id="283" r:id="rId28"/>
    <p:sldId id="282" r:id="rId29"/>
    <p:sldId id="284" r:id="rId30"/>
    <p:sldId id="285" r:id="rId31"/>
    <p:sldId id="287" r:id="rId32"/>
    <p:sldId id="288" r:id="rId33"/>
    <p:sldId id="289" r:id="rId34"/>
    <p:sldId id="286" r:id="rId35"/>
    <p:sldId id="290" r:id="rId36"/>
    <p:sldId id="291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51CAB5-7AB3-46C5-8DE4-196334AAAEBA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2D0F26-8B6B-4E3E-BA5E-A021E3C5C94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2D0F26-8B6B-4E3E-BA5E-A021E3C5C94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2D0F26-8B6B-4E3E-BA5E-A021E3C5C94D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2D0F26-8B6B-4E3E-BA5E-A021E3C5C94D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636A4-1321-4CB0-A2A0-1CC54108D0F3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2D0F26-8B6B-4E3E-BA5E-A021E3C5C94D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2D0F26-8B6B-4E3E-BA5E-A021E3C5C94D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2D0F26-8B6B-4E3E-BA5E-A021E3C5C94D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2D0F26-8B6B-4E3E-BA5E-A021E3C5C94D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2D0F26-8B6B-4E3E-BA5E-A021E3C5C94D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2D0F26-8B6B-4E3E-BA5E-A021E3C5C94D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2D0F26-8B6B-4E3E-BA5E-A021E3C5C94D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2D0F26-8B6B-4E3E-BA5E-A021E3C5C94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2D0F26-8B6B-4E3E-BA5E-A021E3C5C94D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2D0F26-8B6B-4E3E-BA5E-A021E3C5C94D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2D0F26-8B6B-4E3E-BA5E-A021E3C5C94D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2D0F26-8B6B-4E3E-BA5E-A021E3C5C94D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2D0F26-8B6B-4E3E-BA5E-A021E3C5C94D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636A4-1321-4CB0-A2A0-1CC54108D0F3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2D0F26-8B6B-4E3E-BA5E-A021E3C5C94D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2D0F26-8B6B-4E3E-BA5E-A021E3C5C94D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2D0F26-8B6B-4E3E-BA5E-A021E3C5C94D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2D0F26-8B6B-4E3E-BA5E-A021E3C5C94D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2D0F26-8B6B-4E3E-BA5E-A021E3C5C94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2D0F26-8B6B-4E3E-BA5E-A021E3C5C94D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2D0F26-8B6B-4E3E-BA5E-A021E3C5C94D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2D0F26-8B6B-4E3E-BA5E-A021E3C5C94D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2D0F26-8B6B-4E3E-BA5E-A021E3C5C94D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2D0F26-8B6B-4E3E-BA5E-A021E3C5C94D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2D0F26-8B6B-4E3E-BA5E-A021E3C5C94D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2D0F26-8B6B-4E3E-BA5E-A021E3C5C94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636A4-1321-4CB0-A2A0-1CC54108D0F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636A4-1321-4CB0-A2A0-1CC54108D0F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636A4-1321-4CB0-A2A0-1CC54108D0F3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4636A4-1321-4CB0-A2A0-1CC54108D0F3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2D0F26-8B6B-4E3E-BA5E-A021E3C5C94D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A2029-8642-4262-A696-E19A6BC91C5B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F415C-4BB9-42A6-869E-4A7691E80C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A2029-8642-4262-A696-E19A6BC91C5B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F415C-4BB9-42A6-869E-4A7691E80C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A2029-8642-4262-A696-E19A6BC91C5B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F415C-4BB9-42A6-869E-4A7691E80C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A2029-8642-4262-A696-E19A6BC91C5B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F415C-4BB9-42A6-869E-4A7691E80C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A2029-8642-4262-A696-E19A6BC91C5B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F415C-4BB9-42A6-869E-4A7691E80C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A2029-8642-4262-A696-E19A6BC91C5B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F415C-4BB9-42A6-869E-4A7691E80C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A2029-8642-4262-A696-E19A6BC91C5B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F415C-4BB9-42A6-869E-4A7691E80C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A2029-8642-4262-A696-E19A6BC91C5B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F415C-4BB9-42A6-869E-4A7691E80C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A2029-8642-4262-A696-E19A6BC91C5B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F415C-4BB9-42A6-869E-4A7691E80C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A2029-8642-4262-A696-E19A6BC91C5B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F415C-4BB9-42A6-869E-4A7691E80C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A2029-8642-4262-A696-E19A6BC91C5B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1F415C-4BB9-42A6-869E-4A7691E80C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AA2029-8642-4262-A696-E19A6BC91C5B}" type="datetimeFigureOut">
              <a:rPr lang="en-US" smtClean="0"/>
              <a:pPr/>
              <a:t>5/7/2012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1F415C-4BB9-42A6-869E-4A7691E80C8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outube.com/watch?v=EfGOSyIaCVM&amp;feature=related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Vietnam Test Results – Period 2</a:t>
            </a:r>
            <a:endParaRPr lang="en-US" dirty="0"/>
          </a:p>
        </p:txBody>
      </p:sp>
      <p:pic>
        <p:nvPicPr>
          <p:cNvPr id="4" name="Content Placeholder 3" descr="vietnam p2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47800" y="1631609"/>
            <a:ext cx="5930107" cy="4235791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Period 4 Top 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5) </a:t>
            </a:r>
            <a:r>
              <a:rPr lang="en-US" sz="4000" dirty="0" err="1" smtClean="0"/>
              <a:t>Trystan</a:t>
            </a:r>
            <a:r>
              <a:rPr lang="en-US" sz="4000" dirty="0" smtClean="0"/>
              <a:t> Thomas – 97%</a:t>
            </a:r>
          </a:p>
          <a:p>
            <a:r>
              <a:rPr lang="en-US" sz="4000" dirty="0" smtClean="0"/>
              <a:t>5) Elise Thompson – 97%</a:t>
            </a:r>
          </a:p>
          <a:p>
            <a:r>
              <a:rPr lang="en-US" sz="4000" dirty="0" smtClean="0"/>
              <a:t>8) Audrey </a:t>
            </a:r>
            <a:r>
              <a:rPr lang="en-US" sz="4000" dirty="0" err="1" smtClean="0"/>
              <a:t>Avrit</a:t>
            </a:r>
            <a:r>
              <a:rPr lang="en-US" sz="4000" dirty="0" smtClean="0"/>
              <a:t> – 96%</a:t>
            </a:r>
          </a:p>
          <a:p>
            <a:r>
              <a:rPr lang="en-US" sz="4000" dirty="0" smtClean="0"/>
              <a:t>8) </a:t>
            </a:r>
            <a:r>
              <a:rPr lang="en-US" sz="4000" dirty="0" err="1" smtClean="0"/>
              <a:t>Osmark</a:t>
            </a:r>
            <a:r>
              <a:rPr lang="en-US" sz="4000" dirty="0" smtClean="0"/>
              <a:t> Herrera – 96%</a:t>
            </a:r>
          </a:p>
          <a:p>
            <a:r>
              <a:rPr lang="en-US" sz="4000" dirty="0" smtClean="0"/>
              <a:t>10) Janet </a:t>
            </a:r>
            <a:r>
              <a:rPr lang="en-US" sz="4000" dirty="0" err="1" smtClean="0"/>
              <a:t>Bucio</a:t>
            </a:r>
            <a:r>
              <a:rPr lang="en-US" sz="4000" dirty="0" smtClean="0"/>
              <a:t> – 95%</a:t>
            </a:r>
          </a:p>
          <a:p>
            <a:r>
              <a:rPr lang="en-US" sz="4000" dirty="0" smtClean="0"/>
              <a:t>10) Peter Sumner – 95%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Period 4 Top 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1) </a:t>
            </a:r>
            <a:r>
              <a:rPr lang="en-US" sz="4000" dirty="0" err="1" smtClean="0"/>
              <a:t>Berend</a:t>
            </a:r>
            <a:r>
              <a:rPr lang="en-US" sz="4000" dirty="0" smtClean="0"/>
              <a:t> Schaefer – 99%</a:t>
            </a:r>
          </a:p>
          <a:p>
            <a:r>
              <a:rPr lang="en-US" sz="4000" dirty="0" smtClean="0"/>
              <a:t>2) Jordan Barajas – 98%</a:t>
            </a:r>
          </a:p>
          <a:p>
            <a:r>
              <a:rPr lang="en-US" sz="4000" dirty="0" smtClean="0"/>
              <a:t>2) Isabelle </a:t>
            </a:r>
            <a:r>
              <a:rPr lang="en-US" sz="4000" dirty="0" err="1" smtClean="0"/>
              <a:t>Eclevia</a:t>
            </a:r>
            <a:r>
              <a:rPr lang="en-US" sz="4000" dirty="0" smtClean="0"/>
              <a:t> – 98%</a:t>
            </a:r>
          </a:p>
          <a:p>
            <a:r>
              <a:rPr lang="en-US" sz="4000" dirty="0" smtClean="0"/>
              <a:t>2) Jessica </a:t>
            </a:r>
            <a:r>
              <a:rPr lang="en-US" sz="4000" dirty="0" err="1" smtClean="0"/>
              <a:t>Escalera</a:t>
            </a:r>
            <a:r>
              <a:rPr lang="en-US" sz="4000" dirty="0" smtClean="0"/>
              <a:t> – 98%</a:t>
            </a:r>
          </a:p>
          <a:p>
            <a:r>
              <a:rPr lang="en-US" sz="4000" dirty="0" smtClean="0"/>
              <a:t>5) Colin Pederson – 97%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19984757"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 smtClean="0"/>
              <a:t>And now for the 70’s and 80’s in 30 minutes…</a:t>
            </a:r>
            <a:endParaRPr lang="en-US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Roe v. Wade</a:t>
            </a:r>
            <a:endParaRPr lang="en-US" dirty="0"/>
          </a:p>
        </p:txBody>
      </p:sp>
      <p:pic>
        <p:nvPicPr>
          <p:cNvPr id="4" name="Content Placeholder 3" descr="roevwade1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09600" y="1752600"/>
            <a:ext cx="3657600" cy="2257425"/>
          </a:xfrm>
        </p:spPr>
      </p:pic>
      <p:pic>
        <p:nvPicPr>
          <p:cNvPr id="5" name="Picture 4" descr="roevwade2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8200" y="1524000"/>
            <a:ext cx="3900128" cy="2667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9600" y="4419600"/>
            <a:ext cx="7924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By a 7-2 vote, the Supreme Court rules that states cannot make laws that prevent women from having abortions before “viability”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Court rules that denying women the right to end a pregnancy before viability is a violation of their due process rights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Roe v. Wade</a:t>
            </a:r>
            <a:endParaRPr lang="en-US" dirty="0"/>
          </a:p>
        </p:txBody>
      </p:sp>
      <p:pic>
        <p:nvPicPr>
          <p:cNvPr id="4" name="Content Placeholder 3" descr="prochoice1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57201" y="1295400"/>
            <a:ext cx="4114799" cy="2679060"/>
          </a:xfrm>
        </p:spPr>
      </p:pic>
      <p:pic>
        <p:nvPicPr>
          <p:cNvPr id="5" name="Picture 4" descr="prolife1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8200" y="3581400"/>
            <a:ext cx="3962086" cy="28665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Roe v. Wade</a:t>
            </a:r>
            <a:endParaRPr lang="en-US" dirty="0"/>
          </a:p>
        </p:txBody>
      </p:sp>
      <p:pic>
        <p:nvPicPr>
          <p:cNvPr id="4" name="Content Placeholder 3" descr="prochoice2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81000" y="1404954"/>
            <a:ext cx="3992457" cy="2557446"/>
          </a:xfrm>
        </p:spPr>
      </p:pic>
      <p:pic>
        <p:nvPicPr>
          <p:cNvPr id="5" name="Picture 4" descr="prolife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5384" y="3505200"/>
            <a:ext cx="4297024" cy="28594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Roe v. Wade</a:t>
            </a:r>
            <a:endParaRPr lang="en-US" dirty="0"/>
          </a:p>
        </p:txBody>
      </p:sp>
      <p:pic>
        <p:nvPicPr>
          <p:cNvPr id="4" name="Content Placeholder 3" descr="prochoice3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33400" y="1428971"/>
            <a:ext cx="3789183" cy="2838229"/>
          </a:xfrm>
        </p:spPr>
      </p:pic>
      <p:pic>
        <p:nvPicPr>
          <p:cNvPr id="5" name="Picture 4" descr="prolife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19184" y="3657600"/>
            <a:ext cx="4351311" cy="289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Roe v. Wade</a:t>
            </a:r>
            <a:endParaRPr lang="en-US" dirty="0"/>
          </a:p>
        </p:txBody>
      </p:sp>
      <p:pic>
        <p:nvPicPr>
          <p:cNvPr id="4" name="Content Placeholder 3" descr="prochoice4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04800" y="1295694"/>
            <a:ext cx="3967114" cy="2971506"/>
          </a:xfrm>
        </p:spPr>
      </p:pic>
      <p:pic>
        <p:nvPicPr>
          <p:cNvPr id="6" name="Picture 5" descr="prolife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80460" y="3505200"/>
            <a:ext cx="4411116" cy="29353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Roe v. Wade</a:t>
            </a:r>
            <a:endParaRPr lang="en-US" dirty="0"/>
          </a:p>
        </p:txBody>
      </p:sp>
      <p:pic>
        <p:nvPicPr>
          <p:cNvPr id="4" name="Content Placeholder 3" descr="prochoice5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81000" y="1447800"/>
            <a:ext cx="4122295" cy="2743200"/>
          </a:xfrm>
        </p:spPr>
      </p:pic>
      <p:pic>
        <p:nvPicPr>
          <p:cNvPr id="6" name="Picture 5" descr="prolife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8200" y="3581400"/>
            <a:ext cx="4182035" cy="28964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of Roe v. Wade</a:t>
            </a:r>
            <a:endParaRPr lang="en-US" dirty="0"/>
          </a:p>
        </p:txBody>
      </p:sp>
      <p:pic>
        <p:nvPicPr>
          <p:cNvPr id="4" name="Content Placeholder 3" descr="roevwade3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2133600"/>
            <a:ext cx="4351312" cy="2895600"/>
          </a:xfrm>
        </p:spPr>
      </p:pic>
      <p:sp>
        <p:nvSpPr>
          <p:cNvPr id="5" name="TextBox 4"/>
          <p:cNvSpPr txBox="1"/>
          <p:nvPr/>
        </p:nvSpPr>
        <p:spPr>
          <a:xfrm>
            <a:off x="5105400" y="1752600"/>
            <a:ext cx="35052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The decision becomes the front lines in the “culture wars” between liberals and conservatives</a:t>
            </a:r>
          </a:p>
          <a:p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Becomes a rallying cry for socially  conservative voters that will pave the way for Ronald Reagan’s election in 1980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Abortion has been an issue in every national election since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Period 2 Top 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6) </a:t>
            </a:r>
            <a:r>
              <a:rPr lang="en-US" sz="4000" dirty="0" err="1" smtClean="0"/>
              <a:t>Toobah</a:t>
            </a:r>
            <a:r>
              <a:rPr lang="en-US" sz="4000" dirty="0" smtClean="0"/>
              <a:t> </a:t>
            </a:r>
            <a:r>
              <a:rPr lang="en-US" sz="4000" dirty="0" err="1" smtClean="0"/>
              <a:t>Mahmood</a:t>
            </a:r>
            <a:r>
              <a:rPr lang="en-US" sz="4000" dirty="0" smtClean="0"/>
              <a:t> – 96%</a:t>
            </a:r>
          </a:p>
          <a:p>
            <a:r>
              <a:rPr lang="en-US" sz="4000" dirty="0" smtClean="0"/>
              <a:t>7) Amy Brown – 95%</a:t>
            </a:r>
          </a:p>
          <a:p>
            <a:r>
              <a:rPr lang="en-US" sz="4000" dirty="0" smtClean="0"/>
              <a:t>7) </a:t>
            </a:r>
            <a:r>
              <a:rPr lang="en-US" sz="4000" dirty="0" err="1" smtClean="0"/>
              <a:t>Skylar</a:t>
            </a:r>
            <a:r>
              <a:rPr lang="en-US" sz="4000" dirty="0" smtClean="0"/>
              <a:t> Mears-Haines – 95%</a:t>
            </a:r>
          </a:p>
          <a:p>
            <a:r>
              <a:rPr lang="en-US" sz="4000" dirty="0" smtClean="0"/>
              <a:t>7) Conrad </a:t>
            </a:r>
            <a:r>
              <a:rPr lang="en-US" sz="4000" dirty="0" err="1" smtClean="0"/>
              <a:t>Redtomahawk</a:t>
            </a:r>
            <a:r>
              <a:rPr lang="en-US" sz="4000" dirty="0" smtClean="0"/>
              <a:t> – 95%</a:t>
            </a:r>
          </a:p>
          <a:p>
            <a:r>
              <a:rPr lang="en-US" sz="4000" dirty="0" smtClean="0"/>
              <a:t>10) Matt </a:t>
            </a:r>
            <a:r>
              <a:rPr lang="en-US" sz="4000" dirty="0" err="1" smtClean="0"/>
              <a:t>Bevans</a:t>
            </a:r>
            <a:r>
              <a:rPr lang="en-US" sz="4000" dirty="0" smtClean="0"/>
              <a:t> – 91%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</a:t>
            </a:r>
            <a:endParaRPr lang="en-US" dirty="0"/>
          </a:p>
        </p:txBody>
      </p:sp>
      <p:pic>
        <p:nvPicPr>
          <p:cNvPr id="4" name="Content Placeholder 3" descr="nixon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62000" y="1600200"/>
            <a:ext cx="3448050" cy="3402279"/>
          </a:xfrm>
        </p:spPr>
      </p:pic>
      <p:sp>
        <p:nvSpPr>
          <p:cNvPr id="5" name="TextBox 4"/>
          <p:cNvSpPr txBox="1"/>
          <p:nvPr/>
        </p:nvSpPr>
        <p:spPr>
          <a:xfrm>
            <a:off x="4572000" y="1600200"/>
            <a:ext cx="40386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Q:  What was the name of the team that was dedicated to Richard Nixon’s re-election in 1972?</a:t>
            </a:r>
          </a:p>
          <a:p>
            <a:endParaRPr lang="en-US" sz="2400" dirty="0" smtClean="0"/>
          </a:p>
          <a:p>
            <a:r>
              <a:rPr lang="en-US" sz="2400" dirty="0" smtClean="0"/>
              <a:t>A:  CREEP</a:t>
            </a:r>
          </a:p>
          <a:p>
            <a:endParaRPr lang="en-US" sz="2400" dirty="0"/>
          </a:p>
          <a:p>
            <a:r>
              <a:rPr lang="en-US" sz="2400" dirty="0" smtClean="0"/>
              <a:t>Committee to</a:t>
            </a:r>
          </a:p>
          <a:p>
            <a:r>
              <a:rPr lang="en-US" sz="2400" dirty="0" smtClean="0"/>
              <a:t>RE</a:t>
            </a:r>
          </a:p>
          <a:p>
            <a:r>
              <a:rPr lang="en-US" sz="2400" dirty="0" smtClean="0"/>
              <a:t>Elect the </a:t>
            </a:r>
          </a:p>
          <a:p>
            <a:r>
              <a:rPr lang="en-US" sz="2400" dirty="0" smtClean="0"/>
              <a:t>President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</a:t>
            </a:r>
            <a:endParaRPr lang="en-US" dirty="0"/>
          </a:p>
        </p:txBody>
      </p:sp>
      <p:pic>
        <p:nvPicPr>
          <p:cNvPr id="4" name="Content Placeholder 3" descr="nixon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62000" y="1600200"/>
            <a:ext cx="3448050" cy="3402279"/>
          </a:xfrm>
        </p:spPr>
      </p:pic>
      <p:sp>
        <p:nvSpPr>
          <p:cNvPr id="5" name="TextBox 4"/>
          <p:cNvSpPr txBox="1"/>
          <p:nvPr/>
        </p:nvSpPr>
        <p:spPr>
          <a:xfrm>
            <a:off x="4572000" y="1600200"/>
            <a:ext cx="4038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 have another suggestion:</a:t>
            </a:r>
          </a:p>
          <a:p>
            <a:endParaRPr lang="en-US" sz="2400" dirty="0"/>
          </a:p>
          <a:p>
            <a:r>
              <a:rPr lang="en-US" sz="2400" dirty="0" smtClean="0"/>
              <a:t>Don’t </a:t>
            </a:r>
          </a:p>
          <a:p>
            <a:r>
              <a:rPr lang="en-US" sz="2400" dirty="0" smtClean="0"/>
              <a:t>Even</a:t>
            </a:r>
          </a:p>
          <a:p>
            <a:r>
              <a:rPr lang="en-US" sz="2400" dirty="0" smtClean="0"/>
              <a:t>Re-elect him</a:t>
            </a:r>
          </a:p>
          <a:p>
            <a:r>
              <a:rPr lang="en-US" sz="2400" dirty="0" smtClean="0"/>
              <a:t>President</a:t>
            </a:r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9600" dirty="0" smtClean="0"/>
              <a:t>DERP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Watergate Scandal</a:t>
            </a:r>
            <a:endParaRPr lang="en-US" dirty="0"/>
          </a:p>
        </p:txBody>
      </p:sp>
      <p:pic>
        <p:nvPicPr>
          <p:cNvPr id="4" name="Content Placeholder 3" descr="nixon1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33400" y="1600200"/>
            <a:ext cx="3810000" cy="2624667"/>
          </a:xfrm>
        </p:spPr>
      </p:pic>
      <p:sp>
        <p:nvSpPr>
          <p:cNvPr id="5" name="TextBox 4"/>
          <p:cNvSpPr txBox="1"/>
          <p:nvPr/>
        </p:nvSpPr>
        <p:spPr>
          <a:xfrm>
            <a:off x="4724400" y="1371600"/>
            <a:ext cx="38862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June 1972: </a:t>
            </a:r>
            <a:r>
              <a:rPr lang="en-US" dirty="0" smtClean="0"/>
              <a:t>Five members of CREEP break into the Democratic headquarters at the Watergate Hotel/Office complex</a:t>
            </a:r>
          </a:p>
          <a:p>
            <a:endParaRPr lang="en-US" dirty="0"/>
          </a:p>
          <a:p>
            <a:r>
              <a:rPr lang="en-US" dirty="0" smtClean="0"/>
              <a:t>Q: Why?</a:t>
            </a:r>
          </a:p>
          <a:p>
            <a:r>
              <a:rPr lang="en-US" dirty="0" smtClean="0"/>
              <a:t>A: They were trying to plant bugs</a:t>
            </a:r>
          </a:p>
          <a:p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Nixon attempted to deny that anyone connected to the White House was involved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4572000"/>
            <a:ext cx="8153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It was discovered that Nixon had secret recording equipment in his White House office that contained tapes of conversations relating to the Watergate break-in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Watergate Scandal</a:t>
            </a:r>
            <a:endParaRPr lang="en-US" dirty="0"/>
          </a:p>
        </p:txBody>
      </p:sp>
      <p:pic>
        <p:nvPicPr>
          <p:cNvPr id="4" name="Content Placeholder 3" descr="watergate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09600" y="2133600"/>
            <a:ext cx="3696269" cy="2971800"/>
          </a:xfrm>
        </p:spPr>
      </p:pic>
      <p:sp>
        <p:nvSpPr>
          <p:cNvPr id="5" name="TextBox 4"/>
          <p:cNvSpPr txBox="1"/>
          <p:nvPr/>
        </p:nvSpPr>
        <p:spPr>
          <a:xfrm>
            <a:off x="4724400" y="1371600"/>
            <a:ext cx="3886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The Washington Post prints stories based on an anonymous source codenamed Deep Throat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Supreme Court forces Nixon to release the White House tapes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The public is shocked at what they hear: Nixon comes across as petty, vindictive, profane, and dishonest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Congress announces they will begin impeachment proceedings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Watergate Scandal</a:t>
            </a:r>
            <a:endParaRPr lang="en-US" dirty="0"/>
          </a:p>
        </p:txBody>
      </p:sp>
      <p:pic>
        <p:nvPicPr>
          <p:cNvPr id="4" name="Content Placeholder 3" descr="watergate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09600" y="1295400"/>
            <a:ext cx="3505200" cy="2818181"/>
          </a:xfrm>
        </p:spPr>
      </p:pic>
      <p:pic>
        <p:nvPicPr>
          <p:cNvPr id="6" name="Picture 5" descr="nixon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00600" y="1371600"/>
            <a:ext cx="4009130" cy="261026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5800" y="4343400"/>
            <a:ext cx="4038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Nixon resigns before Congress can impeach him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Unelected VP Gerald Ford becomes President and pardons Nixon</a:t>
            </a:r>
            <a:endParaRPr lang="en-US" dirty="0"/>
          </a:p>
        </p:txBody>
      </p:sp>
      <p:pic>
        <p:nvPicPr>
          <p:cNvPr id="8" name="Picture 7" descr="ford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105400" y="4191000"/>
            <a:ext cx="2809875" cy="21817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1972 Election</a:t>
            </a:r>
            <a:endParaRPr lang="en-US" dirty="0"/>
          </a:p>
        </p:txBody>
      </p:sp>
      <p:pic>
        <p:nvPicPr>
          <p:cNvPr id="4" name="Content Placeholder 3" descr="1972 election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143000" y="1752600"/>
            <a:ext cx="6752789" cy="361914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1976 Election</a:t>
            </a:r>
            <a:endParaRPr lang="en-US" dirty="0"/>
          </a:p>
        </p:txBody>
      </p:sp>
      <p:pic>
        <p:nvPicPr>
          <p:cNvPr id="4" name="Content Placeholder 3" descr="1976 election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838200" y="1295400"/>
            <a:ext cx="4267200" cy="2743200"/>
          </a:xfrm>
        </p:spPr>
      </p:pic>
      <p:pic>
        <p:nvPicPr>
          <p:cNvPr id="6" name="Picture 5" descr="cart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96000" y="1447800"/>
            <a:ext cx="2057400" cy="252499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9600" y="4038600"/>
            <a:ext cx="5029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Due to public anger over Ford’s pardon of Nixon, he loses in 1976 to Jimmy Carter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Carter was the Governor of Georgia, he was also a peanut farmer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Was seen as the honest man that America needed after Nixon</a:t>
            </a:r>
            <a:endParaRPr lang="en-US" dirty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8" name="Picture 7" descr="mr peanu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96000" y="4191000"/>
            <a:ext cx="2143125" cy="2143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Crisis in Iran</a:t>
            </a:r>
            <a:endParaRPr lang="en-US" dirty="0"/>
          </a:p>
        </p:txBody>
      </p:sp>
      <p:pic>
        <p:nvPicPr>
          <p:cNvPr id="4" name="Content Placeholder 3" descr="ayatollah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09600" y="1905000"/>
            <a:ext cx="3810000" cy="2817356"/>
          </a:xfrm>
        </p:spPr>
      </p:pic>
      <p:sp>
        <p:nvSpPr>
          <p:cNvPr id="5" name="TextBox 4"/>
          <p:cNvSpPr txBox="1"/>
          <p:nvPr/>
        </p:nvSpPr>
        <p:spPr>
          <a:xfrm>
            <a:off x="4876800" y="1752600"/>
            <a:ext cx="35814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In 1953, the United States helped to overthrow the democratically elected leader of Iran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We back the Shah of Iran.  He is a brutal dictator but anticommunist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This breeds resentment of America among Iranians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1979: Islamic Revolution in Iran.  Ayatollah Khomeini comes to power.  51 Americans working at the embassy are taken hostage for two years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Oil Embargo</a:t>
            </a:r>
            <a:endParaRPr lang="en-US" dirty="0"/>
          </a:p>
        </p:txBody>
      </p:sp>
      <p:pic>
        <p:nvPicPr>
          <p:cNvPr id="4" name="Content Placeholder 3" descr="oil embargo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914400" y="1219200"/>
            <a:ext cx="3285423" cy="2438400"/>
          </a:xfrm>
        </p:spPr>
      </p:pic>
      <p:pic>
        <p:nvPicPr>
          <p:cNvPr id="5" name="Picture 4" descr="oil embargo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90600" y="3657600"/>
            <a:ext cx="3200400" cy="28628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76800" y="1219200"/>
            <a:ext cx="35814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dirty="0" smtClean="0"/>
              <a:t> The crisis in the Middle East leads to an oil embargo that causes major gasoline shortages in the U.S.</a:t>
            </a:r>
          </a:p>
          <a:p>
            <a:pPr>
              <a:buFont typeface="Arial" pitchFamily="34" charset="0"/>
              <a:buChar char="•"/>
            </a:pPr>
            <a:endParaRPr lang="en-US" sz="1600" dirty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You could only purchase gas on odd or even days based on the last number of your license plate</a:t>
            </a:r>
          </a:p>
          <a:p>
            <a:pPr>
              <a:buFont typeface="Arial" pitchFamily="34" charset="0"/>
              <a:buChar char="•"/>
            </a:pPr>
            <a:endParaRPr lang="en-US" sz="1600" dirty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Public frustration with long gas lines and the unresolved hostage situation in Iran costs Jimmy Carter his job</a:t>
            </a:r>
            <a:endParaRPr lang="en-US" sz="1600" dirty="0"/>
          </a:p>
        </p:txBody>
      </p:sp>
      <p:pic>
        <p:nvPicPr>
          <p:cNvPr id="7" name="Picture 6" descr="cartercartoo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10199" y="4191000"/>
            <a:ext cx="3163179" cy="23907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1980 Election</a:t>
            </a:r>
            <a:endParaRPr lang="en-US" dirty="0"/>
          </a:p>
        </p:txBody>
      </p:sp>
      <p:pic>
        <p:nvPicPr>
          <p:cNvPr id="4" name="Content Placeholder 3" descr="1980 election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28600" y="2286000"/>
            <a:ext cx="4378362" cy="2514600"/>
          </a:xfrm>
        </p:spPr>
      </p:pic>
      <p:pic>
        <p:nvPicPr>
          <p:cNvPr id="5" name="Picture 4" descr="reagan inaugurate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10200" y="1524000"/>
            <a:ext cx="2867025" cy="44034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Period 2 Top 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1) Kasey Baker – 100%</a:t>
            </a:r>
          </a:p>
          <a:p>
            <a:r>
              <a:rPr lang="en-US" sz="4400" dirty="0" smtClean="0"/>
              <a:t>2) Kris </a:t>
            </a:r>
            <a:r>
              <a:rPr lang="en-US" sz="4400" dirty="0" err="1" smtClean="0"/>
              <a:t>Bolinger</a:t>
            </a:r>
            <a:r>
              <a:rPr lang="en-US" sz="4400" dirty="0" smtClean="0"/>
              <a:t> – 99%</a:t>
            </a:r>
          </a:p>
          <a:p>
            <a:r>
              <a:rPr lang="en-US" sz="4400" dirty="0" smtClean="0"/>
              <a:t>3) Jordan Bland – 98%</a:t>
            </a:r>
          </a:p>
          <a:p>
            <a:r>
              <a:rPr lang="en-US" sz="4400" dirty="0" smtClean="0"/>
              <a:t>3) </a:t>
            </a:r>
            <a:r>
              <a:rPr lang="en-US" sz="4400" dirty="0" err="1" smtClean="0"/>
              <a:t>Graziella</a:t>
            </a:r>
            <a:r>
              <a:rPr lang="en-US" sz="4400" dirty="0" smtClean="0"/>
              <a:t> Diaz – 98%</a:t>
            </a:r>
          </a:p>
          <a:p>
            <a:r>
              <a:rPr lang="en-US" sz="4400" dirty="0" smtClean="0"/>
              <a:t>5) </a:t>
            </a:r>
            <a:r>
              <a:rPr lang="en-US" sz="4400" dirty="0" err="1" smtClean="0"/>
              <a:t>Ogilvia</a:t>
            </a:r>
            <a:r>
              <a:rPr lang="en-US" sz="4400" dirty="0" smtClean="0"/>
              <a:t> Garcia – 97%</a:t>
            </a:r>
          </a:p>
          <a:p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Ronald Reagan</a:t>
            </a:r>
            <a:endParaRPr lang="en-US" dirty="0"/>
          </a:p>
        </p:txBody>
      </p:sp>
      <p:pic>
        <p:nvPicPr>
          <p:cNvPr id="4" name="Content Placeholder 3" descr="reagan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09600" y="2971800"/>
            <a:ext cx="2743200" cy="3429000"/>
          </a:xfrm>
        </p:spPr>
      </p:pic>
      <p:pic>
        <p:nvPicPr>
          <p:cNvPr id="5" name="Picture 4" descr="reagan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2000" y="533400"/>
            <a:ext cx="1714500" cy="219296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191000" y="1447800"/>
            <a:ext cx="4191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Known for his sunny optimism and his natural, easygoing demeanor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Nicknamed “The Great Communicator”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Favored a conservative ideology of smaller government and lower taxes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Massively increased defense spending while lowering taxes leading to large budget deficits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His election marks the official end of the “New Deal” coalition and the beginning of a new conservative era of American politics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1980’s: Historic Firsts</a:t>
            </a:r>
            <a:endParaRPr lang="en-US" dirty="0"/>
          </a:p>
        </p:txBody>
      </p:sp>
      <p:pic>
        <p:nvPicPr>
          <p:cNvPr id="4" name="Content Placeholder 3" descr="ferraro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81000" y="1934307"/>
            <a:ext cx="4038600" cy="2485293"/>
          </a:xfrm>
        </p:spPr>
      </p:pic>
      <p:pic>
        <p:nvPicPr>
          <p:cNvPr id="5" name="Picture 4" descr="sandra day oconnor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8701" y="1905000"/>
            <a:ext cx="3809175" cy="2590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38200" y="5029200"/>
            <a:ext cx="3124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Geraldine Ferraro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First female nominee for Vice President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181600" y="5029200"/>
            <a:ext cx="2743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Sandra Day O’Connor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First female Supreme Court Justice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1980’s: Awesome Movies</a:t>
            </a:r>
            <a:endParaRPr lang="en-US" dirty="0"/>
          </a:p>
        </p:txBody>
      </p:sp>
      <p:pic>
        <p:nvPicPr>
          <p:cNvPr id="4" name="Content Placeholder 3" descr="backtothefuture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09600" y="1371600"/>
            <a:ext cx="2873899" cy="2152650"/>
          </a:xfrm>
        </p:spPr>
      </p:pic>
      <p:pic>
        <p:nvPicPr>
          <p:cNvPr id="5" name="Picture 4" descr="princessbrid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14400" y="3733800"/>
            <a:ext cx="2105025" cy="2735464"/>
          </a:xfrm>
          <a:prstGeom prst="rect">
            <a:avLst/>
          </a:prstGeom>
        </p:spPr>
      </p:pic>
      <p:pic>
        <p:nvPicPr>
          <p:cNvPr id="6" name="Picture 5" descr="indianajone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81800" y="1143000"/>
            <a:ext cx="1800225" cy="2533650"/>
          </a:xfrm>
          <a:prstGeom prst="rect">
            <a:avLst/>
          </a:prstGeom>
        </p:spPr>
      </p:pic>
      <p:pic>
        <p:nvPicPr>
          <p:cNvPr id="7" name="Picture 6" descr="topgun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962400" y="2362200"/>
            <a:ext cx="2057400" cy="3043989"/>
          </a:xfrm>
          <a:prstGeom prst="rect">
            <a:avLst/>
          </a:prstGeom>
        </p:spPr>
      </p:pic>
      <p:pic>
        <p:nvPicPr>
          <p:cNvPr id="8" name="Picture 7" descr="goonies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629400" y="3886200"/>
            <a:ext cx="1933575" cy="28607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1980’s: Bad Hair</a:t>
            </a:r>
            <a:endParaRPr lang="en-US" dirty="0"/>
          </a:p>
        </p:txBody>
      </p:sp>
      <p:pic>
        <p:nvPicPr>
          <p:cNvPr id="4" name="Content Placeholder 3" descr="flockofseagull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28600" y="1371600"/>
            <a:ext cx="2438400" cy="1828800"/>
          </a:xfrm>
        </p:spPr>
      </p:pic>
      <p:pic>
        <p:nvPicPr>
          <p:cNvPr id="5" name="Picture 4" descr="kajagoogo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" y="3733800"/>
            <a:ext cx="2266950" cy="2590800"/>
          </a:xfrm>
          <a:prstGeom prst="rect">
            <a:avLst/>
          </a:prstGeom>
        </p:spPr>
      </p:pic>
      <p:pic>
        <p:nvPicPr>
          <p:cNvPr id="6" name="Picture 5" descr="poiso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43600" y="1447800"/>
            <a:ext cx="2514600" cy="1819275"/>
          </a:xfrm>
          <a:prstGeom prst="rect">
            <a:avLst/>
          </a:prstGeom>
        </p:spPr>
      </p:pic>
      <p:pic>
        <p:nvPicPr>
          <p:cNvPr id="7" name="Picture 6" descr="twistedsister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895600" y="2438400"/>
            <a:ext cx="2781974" cy="2819400"/>
          </a:xfrm>
          <a:prstGeom prst="rect">
            <a:avLst/>
          </a:prstGeom>
        </p:spPr>
      </p:pic>
      <p:pic>
        <p:nvPicPr>
          <p:cNvPr id="8" name="Picture 7" descr="ratt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943600" y="3733800"/>
            <a:ext cx="2879222" cy="2790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 of the Cold War</a:t>
            </a:r>
            <a:endParaRPr lang="en-US" dirty="0"/>
          </a:p>
        </p:txBody>
      </p:sp>
      <p:pic>
        <p:nvPicPr>
          <p:cNvPr id="4" name="Content Placeholder 3" descr="berlinwallfall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33400" y="1371600"/>
            <a:ext cx="4122295" cy="2743200"/>
          </a:xfrm>
        </p:spPr>
      </p:pic>
      <p:pic>
        <p:nvPicPr>
          <p:cNvPr id="5" name="Picture 4" descr="berlinwallfall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38200" y="4267200"/>
            <a:ext cx="3295650" cy="249089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53000" y="1524000"/>
            <a:ext cx="3810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Worn down by a long, bloody war in Afghanistan, the Soviet Union could not compete with America’s military spending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Faced with chronic food shortages and a poor economy, the Soviet Union loosens its grip on Eastern Europe and the Communist Party loses power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November 1989: The Berlin Wall begins to come down as people celebrate all around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By 1991, communism is dead in Europe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But there is trouble on the horizon…</a:t>
            </a:r>
            <a:endParaRPr lang="en-US" dirty="0"/>
          </a:p>
        </p:txBody>
      </p:sp>
      <p:pic>
        <p:nvPicPr>
          <p:cNvPr id="4" name="Content Placeholder 3" descr="hussein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667000" y="1752601"/>
            <a:ext cx="3176606" cy="4038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Song of the Day</a:t>
            </a:r>
            <a:endParaRPr lang="en-US" dirty="0"/>
          </a:p>
        </p:txBody>
      </p:sp>
      <p:pic>
        <p:nvPicPr>
          <p:cNvPr id="6" name="Content Placeholder 5" descr="pinkfloyd2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81000" y="1676400"/>
            <a:ext cx="3505200" cy="3505200"/>
          </a:xfrm>
        </p:spPr>
      </p:pic>
      <p:pic>
        <p:nvPicPr>
          <p:cNvPr id="7" name="Picture 6" descr="pinkfloyd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43400" y="3865320"/>
            <a:ext cx="4099901" cy="261168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343400" y="1600200"/>
            <a:ext cx="40386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Pink Floyd</a:t>
            </a:r>
          </a:p>
          <a:p>
            <a:endParaRPr lang="en-US" sz="2000" dirty="0"/>
          </a:p>
          <a:p>
            <a:r>
              <a:rPr lang="en-US" sz="2000" dirty="0" smtClean="0"/>
              <a:t>“Another Brick in the Wall (Part 2)”</a:t>
            </a:r>
          </a:p>
          <a:p>
            <a:endParaRPr lang="en-US" sz="2000" dirty="0"/>
          </a:p>
          <a:p>
            <a:r>
              <a:rPr lang="en-US" sz="2000" dirty="0" smtClean="0"/>
              <a:t>Released in 1979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1979</a:t>
            </a:r>
            <a:endParaRPr lang="en-US" dirty="0"/>
          </a:p>
        </p:txBody>
      </p:sp>
      <p:pic>
        <p:nvPicPr>
          <p:cNvPr id="4" name="Content Placeholder 3" descr="ayatollah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3356012"/>
            <a:ext cx="4191000" cy="3099091"/>
          </a:xfrm>
        </p:spPr>
      </p:pic>
      <p:pic>
        <p:nvPicPr>
          <p:cNvPr id="5" name="Picture 4" descr="saharasnow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24010" y="3733800"/>
            <a:ext cx="3858040" cy="2590800"/>
          </a:xfrm>
          <a:prstGeom prst="rect">
            <a:avLst/>
          </a:prstGeom>
        </p:spPr>
      </p:pic>
      <p:pic>
        <p:nvPicPr>
          <p:cNvPr id="6" name="Picture 5" descr="campdavidaccord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08314" y="1371600"/>
            <a:ext cx="3011836" cy="2085975"/>
          </a:xfrm>
          <a:prstGeom prst="rect">
            <a:avLst/>
          </a:prstGeom>
        </p:spPr>
      </p:pic>
      <p:pic>
        <p:nvPicPr>
          <p:cNvPr id="7" name="Picture 6" descr="threemileisland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3400" y="1295400"/>
            <a:ext cx="2314575" cy="1971675"/>
          </a:xfrm>
          <a:prstGeom prst="rect">
            <a:avLst/>
          </a:prstGeom>
        </p:spPr>
      </p:pic>
      <p:pic>
        <p:nvPicPr>
          <p:cNvPr id="8" name="Picture 7" descr="threemileisland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895600" y="1371600"/>
            <a:ext cx="2628900" cy="1743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1979</a:t>
            </a:r>
            <a:endParaRPr lang="en-US" dirty="0"/>
          </a:p>
        </p:txBody>
      </p:sp>
      <p:pic>
        <p:nvPicPr>
          <p:cNvPr id="4" name="Content Placeholder 3" descr="sugarhillgang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14600" y="1247493"/>
            <a:ext cx="4113328" cy="522950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Disco Demolition Night!!!</a:t>
            </a:r>
            <a:endParaRPr lang="en-US" dirty="0"/>
          </a:p>
        </p:txBody>
      </p:sp>
      <p:pic>
        <p:nvPicPr>
          <p:cNvPr id="4" name="Content Placeholder 3" descr="discosuck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90800" y="1524000"/>
            <a:ext cx="3657600" cy="3451761"/>
          </a:xfrm>
        </p:spPr>
      </p:pic>
      <p:sp>
        <p:nvSpPr>
          <p:cNvPr id="5" name="TextBox 4"/>
          <p:cNvSpPr txBox="1"/>
          <p:nvPr/>
        </p:nvSpPr>
        <p:spPr>
          <a:xfrm>
            <a:off x="1981200" y="5486400"/>
            <a:ext cx="525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4"/>
              </a:rPr>
              <a:t>http://www.youtube.com/watch?v=EfGOSyIaCVM&amp;feature=related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Vietnam Test Results – Period 4</a:t>
            </a:r>
            <a:endParaRPr lang="en-US" dirty="0"/>
          </a:p>
        </p:txBody>
      </p:sp>
      <p:pic>
        <p:nvPicPr>
          <p:cNvPr id="4" name="Content Placeholder 3" descr="vietnam p4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24000" y="1686038"/>
            <a:ext cx="5867400" cy="4191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665</TotalTime>
  <Words>931</Words>
  <Application>Microsoft Office PowerPoint</Application>
  <PresentationFormat>On-screen Show (4:3)</PresentationFormat>
  <Paragraphs>180</Paragraphs>
  <Slides>36</Slides>
  <Notes>35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Vietnam Test Results – Period 2</vt:lpstr>
      <vt:lpstr>Period 2 Top 10</vt:lpstr>
      <vt:lpstr>Period 2 Top 10</vt:lpstr>
      <vt:lpstr>Slide 4</vt:lpstr>
      <vt:lpstr>Song of the Day</vt:lpstr>
      <vt:lpstr>1979</vt:lpstr>
      <vt:lpstr>1979</vt:lpstr>
      <vt:lpstr>Disco Demolition Night!!!</vt:lpstr>
      <vt:lpstr>Vietnam Test Results – Period 4</vt:lpstr>
      <vt:lpstr>Period 4 Top 10</vt:lpstr>
      <vt:lpstr>Period 4 Top 10</vt:lpstr>
      <vt:lpstr>Slide 12</vt:lpstr>
      <vt:lpstr>Roe v. Wade</vt:lpstr>
      <vt:lpstr>Roe v. Wade</vt:lpstr>
      <vt:lpstr>Roe v. Wade</vt:lpstr>
      <vt:lpstr>Roe v. Wade</vt:lpstr>
      <vt:lpstr>Roe v. Wade</vt:lpstr>
      <vt:lpstr>Roe v. Wade</vt:lpstr>
      <vt:lpstr>Effects of Roe v. Wade</vt:lpstr>
      <vt:lpstr>Question </vt:lpstr>
      <vt:lpstr>Question </vt:lpstr>
      <vt:lpstr>Watergate Scandal</vt:lpstr>
      <vt:lpstr>Watergate Scandal</vt:lpstr>
      <vt:lpstr>Watergate Scandal</vt:lpstr>
      <vt:lpstr>1972 Election</vt:lpstr>
      <vt:lpstr>1976 Election</vt:lpstr>
      <vt:lpstr>Crisis in Iran</vt:lpstr>
      <vt:lpstr>Oil Embargo</vt:lpstr>
      <vt:lpstr>1980 Election</vt:lpstr>
      <vt:lpstr>Ronald Reagan</vt:lpstr>
      <vt:lpstr>The 1980’s: Historic Firsts</vt:lpstr>
      <vt:lpstr>The 1980’s: Awesome Movies</vt:lpstr>
      <vt:lpstr>The 1980’s: Bad Hair</vt:lpstr>
      <vt:lpstr>The End of the Cold War</vt:lpstr>
      <vt:lpstr>But there is trouble on the horizon…</vt:lpstr>
      <vt:lpstr>Slide 36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</dc:creator>
  <cp:lastModifiedBy>mahluma</cp:lastModifiedBy>
  <cp:revision>49</cp:revision>
  <dcterms:created xsi:type="dcterms:W3CDTF">2012-05-06T05:00:57Z</dcterms:created>
  <dcterms:modified xsi:type="dcterms:W3CDTF">2012-05-07T22:43:34Z</dcterms:modified>
</cp:coreProperties>
</file>